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068" autoAdjust="0"/>
    <p:restoredTop sz="94660"/>
  </p:normalViewPr>
  <p:slideViewPr>
    <p:cSldViewPr>
      <p:cViewPr>
        <p:scale>
          <a:sx n="90" d="100"/>
          <a:sy n="90" d="100"/>
        </p:scale>
        <p:origin x="-1718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0D9FF-B76C-4A63-A65A-A47B16A46CC3}" type="datetimeFigureOut">
              <a:rPr lang="en-US" smtClean="0"/>
              <a:t>12/30/2019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11B4D-4596-4F3D-BE10-01A623088D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42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0D9FF-B76C-4A63-A65A-A47B16A46CC3}" type="datetimeFigureOut">
              <a:rPr lang="en-US" smtClean="0"/>
              <a:t>12/30/2019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11B4D-4596-4F3D-BE10-01A623088D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7350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0D9FF-B76C-4A63-A65A-A47B16A46CC3}" type="datetimeFigureOut">
              <a:rPr lang="en-US" smtClean="0"/>
              <a:t>12/30/2019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11B4D-4596-4F3D-BE10-01A623088D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7601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0D9FF-B76C-4A63-A65A-A47B16A46CC3}" type="datetimeFigureOut">
              <a:rPr lang="en-US" smtClean="0"/>
              <a:t>12/30/2019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11B4D-4596-4F3D-BE10-01A623088D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2999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0D9FF-B76C-4A63-A65A-A47B16A46CC3}" type="datetimeFigureOut">
              <a:rPr lang="en-US" smtClean="0"/>
              <a:t>12/30/2019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11B4D-4596-4F3D-BE10-01A623088D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1599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0D9FF-B76C-4A63-A65A-A47B16A46CC3}" type="datetimeFigureOut">
              <a:rPr lang="en-US" smtClean="0"/>
              <a:t>12/30/2019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11B4D-4596-4F3D-BE10-01A623088D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3402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0D9FF-B76C-4A63-A65A-A47B16A46CC3}" type="datetimeFigureOut">
              <a:rPr lang="en-US" smtClean="0"/>
              <a:t>12/30/2019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11B4D-4596-4F3D-BE10-01A623088D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1461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0D9FF-B76C-4A63-A65A-A47B16A46CC3}" type="datetimeFigureOut">
              <a:rPr lang="en-US" smtClean="0"/>
              <a:t>12/30/2019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11B4D-4596-4F3D-BE10-01A623088D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5005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0D9FF-B76C-4A63-A65A-A47B16A46CC3}" type="datetimeFigureOut">
              <a:rPr lang="en-US" smtClean="0"/>
              <a:t>12/30/2019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11B4D-4596-4F3D-BE10-01A623088D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039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0D9FF-B76C-4A63-A65A-A47B16A46CC3}" type="datetimeFigureOut">
              <a:rPr lang="en-US" smtClean="0"/>
              <a:t>12/30/2019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11B4D-4596-4F3D-BE10-01A623088D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902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0D9FF-B76C-4A63-A65A-A47B16A46CC3}" type="datetimeFigureOut">
              <a:rPr lang="en-US" smtClean="0"/>
              <a:t>12/30/2019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11B4D-4596-4F3D-BE10-01A623088D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098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B0D9FF-B76C-4A63-A65A-A47B16A46CC3}" type="datetimeFigureOut">
              <a:rPr lang="en-US" smtClean="0"/>
              <a:t>12/30/2019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111B4D-4596-4F3D-BE10-01A623088D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9368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4600" y="152400"/>
            <a:ext cx="6365132" cy="1143000"/>
          </a:xfrm>
        </p:spPr>
        <p:txBody>
          <a:bodyPr>
            <a:normAutofit/>
          </a:bodyPr>
          <a:lstStyle/>
          <a:p>
            <a:r>
              <a:rPr lang="en-US" sz="2800" b="1" dirty="0" err="1" smtClean="0"/>
              <a:t>Incedo</a:t>
            </a:r>
            <a:r>
              <a:rPr lang="en-US" sz="2800" b="1" dirty="0" smtClean="0"/>
              <a:t> Provider Portal Functionality</a:t>
            </a:r>
            <a:endParaRPr lang="en-US" sz="2800" b="1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240085"/>
              </p:ext>
            </p:extLst>
          </p:nvPr>
        </p:nvGraphicFramePr>
        <p:xfrm>
          <a:off x="304800" y="1148171"/>
          <a:ext cx="8405511" cy="4044062"/>
        </p:xfrm>
        <a:graphic>
          <a:graphicData uri="http://schemas.openxmlformats.org/drawingml/2006/table">
            <a:tbl>
              <a:tblPr/>
              <a:tblGrid>
                <a:gridCol w="3783411"/>
                <a:gridCol w="924420"/>
                <a:gridCol w="924420"/>
                <a:gridCol w="924420"/>
                <a:gridCol w="924420"/>
                <a:gridCol w="924420"/>
              </a:tblGrid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Functionality</a:t>
                      </a:r>
                    </a:p>
                  </a:txBody>
                  <a:tcPr marL="45720" marR="45720" marT="18288" marB="18288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1/1/2020</a:t>
                      </a:r>
                    </a:p>
                  </a:txBody>
                  <a:tcPr marL="45720" marR="45720" marT="18288" marB="18288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1/6/2020</a:t>
                      </a:r>
                    </a:p>
                  </a:txBody>
                  <a:tcPr marL="45720" marR="45720" marT="18288" marB="18288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1/13/2020</a:t>
                      </a:r>
                    </a:p>
                  </a:txBody>
                  <a:tcPr marL="45720" marR="45720" marT="18288" marB="18288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1/27/2020</a:t>
                      </a:r>
                    </a:p>
                  </a:txBody>
                  <a:tcPr marL="45720" marR="45720" marT="18288" marB="18288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2/2/2020</a:t>
                      </a:r>
                    </a:p>
                  </a:txBody>
                  <a:tcPr marL="45720" marR="45720" marT="18288" marB="18288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306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Sign on to Provider Connect</a:t>
                      </a:r>
                    </a:p>
                  </a:txBody>
                  <a:tcPr marL="45720" marR="45720" marT="18288" marB="18288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45720" marR="45720" marT="18288" marB="1828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45720" marR="45720" marT="18288" marB="1828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45720" marR="45720" marT="18288" marB="1828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45720" marR="45720" marT="18288" marB="1828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45720" marR="45720" marT="18288" marB="1828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06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Perform Member Search and Review eligibility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marT="18288" marB="18288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45720" marR="45720" marT="18288" marB="1828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45720" marR="45720" marT="18288" marB="1828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45720" marR="45720" marT="18288" marB="1828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45720" marR="45720" marT="18288" marB="1828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45720" marR="45720" marT="18288" marB="1828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06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Request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Authorization </a:t>
                      </a:r>
                      <a:r>
                        <a:rPr lang="en-US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(Called:   Request Entry)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marT="18288" marB="18288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45720" marR="45720" marT="18288" marB="1828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45720" marR="45720" marT="18288" marB="1828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45720" marR="45720" marT="18288" marB="1828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45720" marR="45720" marT="18288" marB="1828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45720" marR="45720" marT="18288" marB="1828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06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Manual Claim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entry (Called:</a:t>
                      </a:r>
                      <a:r>
                        <a:rPr lang="en-US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Add</a:t>
                      </a:r>
                      <a:r>
                        <a:rPr lang="en-US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Claim)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marT="18288" marB="18288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45720" marR="45720" marT="18288" marB="1828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45720" marR="45720" marT="18288" marB="1828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45720" marR="45720" marT="18288" marB="1828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45720" marR="45720" marT="18288" marB="1828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45720" marR="45720" marT="18288" marB="1828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06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Upload</a:t>
                      </a:r>
                      <a:r>
                        <a:rPr lang="en-US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837 for claim entry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marT="18288" marB="18288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marT="18288" marB="1828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marT="18288" marB="1828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marT="18288" marB="1828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marT="18288" marB="1828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marT="18288" marB="1828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928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Electronic Claim submission via clear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house (all</a:t>
                      </a:r>
                      <a:r>
                        <a:rPr lang="en-US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clearinghouses configured with OMDBH payer ID will flow correctly) </a:t>
                      </a:r>
                      <a:r>
                        <a:rPr lang="en-US" sz="1200" b="1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Note: Some clearinghouses may not be ready</a:t>
                      </a:r>
                    </a:p>
                  </a:txBody>
                  <a:tcPr marL="45720" marR="45720" marT="18288" marB="18288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45720" marR="45720" marT="18288" marB="1828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45720" marR="45720" marT="18288" marB="1828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45720" marR="45720" marT="18288" marB="1828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45720" marR="45720" marT="18288" marB="1828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45720" marR="45720" marT="18288" marB="1828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06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Review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Claim Status (Received, Not Adjudicated, Approved, Paid, Denied)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marT="18288" marB="18288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45720" marR="45720" marT="18288" marB="1828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45720" marR="45720" marT="18288" marB="1828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45720" marR="45720" marT="18288" marB="1828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45720" marR="45720" marT="18288" marB="1828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45720" marR="45720" marT="18288" marB="1828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06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Payment Distribution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– Check (first check on 1/9)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marT="18288" marB="18288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45720" marR="45720" marT="18288" marB="1828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45720" marR="45720" marT="18288" marB="1828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45720" marR="45720" marT="18288" marB="1828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45720" marR="45720" marT="18288" marB="1828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45720" marR="45720" marT="18288" marB="1828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06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Payment Distribution- EFT</a:t>
                      </a:r>
                    </a:p>
                  </a:txBody>
                  <a:tcPr marL="45720" marR="45720" marT="18288" marB="18288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45720" marR="45720" marT="18288" marB="1828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45720" marR="45720" marT="18288" marB="1828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45720" marR="45720" marT="18288" marB="1828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45720" marR="45720" marT="18288" marB="1828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45720" marR="45720" marT="18288" marB="1828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Flowchart: Connector 10"/>
          <p:cNvSpPr>
            <a:spLocks noChangeAspect="1"/>
          </p:cNvSpPr>
          <p:nvPr/>
        </p:nvSpPr>
        <p:spPr>
          <a:xfrm>
            <a:off x="4383932" y="1563889"/>
            <a:ext cx="304800" cy="3048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Flowchart: Connector 15"/>
          <p:cNvSpPr>
            <a:spLocks noChangeAspect="1"/>
          </p:cNvSpPr>
          <p:nvPr/>
        </p:nvSpPr>
        <p:spPr>
          <a:xfrm>
            <a:off x="5308060" y="1563889"/>
            <a:ext cx="304800" cy="3048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lowchart: Connector 16"/>
          <p:cNvSpPr>
            <a:spLocks noChangeAspect="1"/>
          </p:cNvSpPr>
          <p:nvPr/>
        </p:nvSpPr>
        <p:spPr>
          <a:xfrm>
            <a:off x="6232188" y="1563889"/>
            <a:ext cx="304800" cy="3048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lowchart: Connector 17"/>
          <p:cNvSpPr>
            <a:spLocks noChangeAspect="1"/>
          </p:cNvSpPr>
          <p:nvPr/>
        </p:nvSpPr>
        <p:spPr>
          <a:xfrm>
            <a:off x="7156316" y="1563889"/>
            <a:ext cx="304800" cy="3048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Flowchart: Connector 18"/>
          <p:cNvSpPr>
            <a:spLocks noChangeAspect="1"/>
          </p:cNvSpPr>
          <p:nvPr/>
        </p:nvSpPr>
        <p:spPr>
          <a:xfrm>
            <a:off x="8077200" y="1563889"/>
            <a:ext cx="304800" cy="3048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Flowchart: Connector 19"/>
          <p:cNvSpPr>
            <a:spLocks noChangeAspect="1"/>
          </p:cNvSpPr>
          <p:nvPr/>
        </p:nvSpPr>
        <p:spPr>
          <a:xfrm>
            <a:off x="4383932" y="1938668"/>
            <a:ext cx="304800" cy="3048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Flowchart: Connector 20"/>
          <p:cNvSpPr>
            <a:spLocks noChangeAspect="1"/>
          </p:cNvSpPr>
          <p:nvPr/>
        </p:nvSpPr>
        <p:spPr>
          <a:xfrm>
            <a:off x="5308060" y="1938668"/>
            <a:ext cx="304800" cy="3048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Flowchart: Connector 21"/>
          <p:cNvSpPr>
            <a:spLocks noChangeAspect="1"/>
          </p:cNvSpPr>
          <p:nvPr/>
        </p:nvSpPr>
        <p:spPr>
          <a:xfrm>
            <a:off x="6232188" y="1938668"/>
            <a:ext cx="304800" cy="3048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Flowchart: Connector 22"/>
          <p:cNvSpPr>
            <a:spLocks noChangeAspect="1"/>
          </p:cNvSpPr>
          <p:nvPr/>
        </p:nvSpPr>
        <p:spPr>
          <a:xfrm>
            <a:off x="7156316" y="1938668"/>
            <a:ext cx="304800" cy="3048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Flowchart: Connector 23"/>
          <p:cNvSpPr>
            <a:spLocks noChangeAspect="1"/>
          </p:cNvSpPr>
          <p:nvPr/>
        </p:nvSpPr>
        <p:spPr>
          <a:xfrm>
            <a:off x="8077200" y="1938668"/>
            <a:ext cx="304800" cy="3048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Flowchart: Connector 24"/>
          <p:cNvSpPr>
            <a:spLocks noChangeAspect="1"/>
          </p:cNvSpPr>
          <p:nvPr/>
        </p:nvSpPr>
        <p:spPr>
          <a:xfrm>
            <a:off x="4383932" y="2307266"/>
            <a:ext cx="304800" cy="3048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Flowchart: Connector 25"/>
          <p:cNvSpPr>
            <a:spLocks noChangeAspect="1"/>
          </p:cNvSpPr>
          <p:nvPr/>
        </p:nvSpPr>
        <p:spPr>
          <a:xfrm>
            <a:off x="5308060" y="2307266"/>
            <a:ext cx="304800" cy="3048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Flowchart: Connector 26"/>
          <p:cNvSpPr>
            <a:spLocks noChangeAspect="1"/>
          </p:cNvSpPr>
          <p:nvPr/>
        </p:nvSpPr>
        <p:spPr>
          <a:xfrm>
            <a:off x="6232188" y="2307266"/>
            <a:ext cx="304800" cy="3048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Flowchart: Connector 27"/>
          <p:cNvSpPr>
            <a:spLocks noChangeAspect="1"/>
          </p:cNvSpPr>
          <p:nvPr/>
        </p:nvSpPr>
        <p:spPr>
          <a:xfrm>
            <a:off x="7156316" y="2307266"/>
            <a:ext cx="304800" cy="3048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Flowchart: Connector 28"/>
          <p:cNvSpPr>
            <a:spLocks noChangeAspect="1"/>
          </p:cNvSpPr>
          <p:nvPr/>
        </p:nvSpPr>
        <p:spPr>
          <a:xfrm>
            <a:off x="8077200" y="2307266"/>
            <a:ext cx="304800" cy="3048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Flowchart: Connector 29"/>
          <p:cNvSpPr>
            <a:spLocks noChangeAspect="1"/>
          </p:cNvSpPr>
          <p:nvPr/>
        </p:nvSpPr>
        <p:spPr>
          <a:xfrm>
            <a:off x="6232188" y="4089991"/>
            <a:ext cx="304800" cy="3048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Flowchart: Connector 32"/>
          <p:cNvSpPr>
            <a:spLocks noChangeAspect="1"/>
          </p:cNvSpPr>
          <p:nvPr/>
        </p:nvSpPr>
        <p:spPr>
          <a:xfrm>
            <a:off x="7156316" y="4089991"/>
            <a:ext cx="304800" cy="3048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Flowchart: Connector 33"/>
          <p:cNvSpPr>
            <a:spLocks noChangeAspect="1"/>
          </p:cNvSpPr>
          <p:nvPr/>
        </p:nvSpPr>
        <p:spPr>
          <a:xfrm>
            <a:off x="8077200" y="4089991"/>
            <a:ext cx="304800" cy="3048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Flowchart: Connector 35"/>
          <p:cNvSpPr>
            <a:spLocks noChangeAspect="1"/>
          </p:cNvSpPr>
          <p:nvPr/>
        </p:nvSpPr>
        <p:spPr>
          <a:xfrm>
            <a:off x="7156316" y="4843132"/>
            <a:ext cx="304800" cy="3048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Flowchart: Connector 36"/>
          <p:cNvSpPr>
            <a:spLocks noChangeAspect="1"/>
          </p:cNvSpPr>
          <p:nvPr/>
        </p:nvSpPr>
        <p:spPr>
          <a:xfrm>
            <a:off x="8077200" y="4843132"/>
            <a:ext cx="304800" cy="3048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Flowchart: Connector 37"/>
          <p:cNvSpPr>
            <a:spLocks noChangeAspect="1"/>
          </p:cNvSpPr>
          <p:nvPr/>
        </p:nvSpPr>
        <p:spPr>
          <a:xfrm>
            <a:off x="4383932" y="2684294"/>
            <a:ext cx="304800" cy="3048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Flowchart: Connector 38"/>
          <p:cNvSpPr>
            <a:spLocks noChangeAspect="1"/>
          </p:cNvSpPr>
          <p:nvPr/>
        </p:nvSpPr>
        <p:spPr>
          <a:xfrm>
            <a:off x="4383932" y="3049797"/>
            <a:ext cx="304800" cy="3048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Flowchart: Connector 39"/>
          <p:cNvSpPr>
            <a:spLocks noChangeAspect="1"/>
          </p:cNvSpPr>
          <p:nvPr/>
        </p:nvSpPr>
        <p:spPr>
          <a:xfrm>
            <a:off x="6232188" y="2684294"/>
            <a:ext cx="304800" cy="3048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Flowchart: Connector 40"/>
          <p:cNvSpPr>
            <a:spLocks noChangeAspect="1"/>
          </p:cNvSpPr>
          <p:nvPr/>
        </p:nvSpPr>
        <p:spPr>
          <a:xfrm>
            <a:off x="5308060" y="2684294"/>
            <a:ext cx="304800" cy="3048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2" name="Flowchart: Connector 41"/>
          <p:cNvSpPr>
            <a:spLocks noChangeAspect="1"/>
          </p:cNvSpPr>
          <p:nvPr/>
        </p:nvSpPr>
        <p:spPr>
          <a:xfrm>
            <a:off x="7156316" y="2684294"/>
            <a:ext cx="304800" cy="3048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" name="Flowchart: Connector 42"/>
          <p:cNvSpPr>
            <a:spLocks noChangeAspect="1"/>
          </p:cNvSpPr>
          <p:nvPr/>
        </p:nvSpPr>
        <p:spPr>
          <a:xfrm>
            <a:off x="8077200" y="2684294"/>
            <a:ext cx="304800" cy="3048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Flowchart: Connector 43"/>
          <p:cNvSpPr>
            <a:spLocks noChangeAspect="1"/>
          </p:cNvSpPr>
          <p:nvPr/>
        </p:nvSpPr>
        <p:spPr>
          <a:xfrm>
            <a:off x="5308060" y="3049797"/>
            <a:ext cx="304800" cy="3048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Flowchart: Connector 44"/>
          <p:cNvSpPr>
            <a:spLocks noChangeAspect="1"/>
          </p:cNvSpPr>
          <p:nvPr/>
        </p:nvSpPr>
        <p:spPr>
          <a:xfrm>
            <a:off x="6232188" y="3049797"/>
            <a:ext cx="304800" cy="3048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" name="Flowchart: Connector 45"/>
          <p:cNvSpPr>
            <a:spLocks noChangeAspect="1"/>
          </p:cNvSpPr>
          <p:nvPr/>
        </p:nvSpPr>
        <p:spPr>
          <a:xfrm>
            <a:off x="7156316" y="3049797"/>
            <a:ext cx="304800" cy="3048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Flowchart: Connector 46"/>
          <p:cNvSpPr>
            <a:spLocks noChangeAspect="1"/>
          </p:cNvSpPr>
          <p:nvPr/>
        </p:nvSpPr>
        <p:spPr>
          <a:xfrm>
            <a:off x="8077200" y="3049797"/>
            <a:ext cx="304800" cy="3048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816252" y="5466546"/>
            <a:ext cx="8175348" cy="954107"/>
            <a:chOff x="816252" y="5486400"/>
            <a:chExt cx="8175348" cy="954107"/>
          </a:xfrm>
        </p:grpSpPr>
        <p:sp>
          <p:nvSpPr>
            <p:cNvPr id="48" name="Flowchart: Connector 47"/>
            <p:cNvSpPr/>
            <p:nvPr/>
          </p:nvSpPr>
          <p:spPr>
            <a:xfrm>
              <a:off x="816252" y="5638800"/>
              <a:ext cx="304800" cy="304800"/>
            </a:xfrm>
            <a:prstGeom prst="flowChartConnector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1256489" y="5486400"/>
              <a:ext cx="7735111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As long as a provider has registered via their token they can sign into provider connect</a:t>
              </a:r>
            </a:p>
            <a:p>
              <a:r>
                <a:rPr lang="en-US" sz="1400" dirty="0" smtClean="0"/>
                <a:t>Payment distribution happens via first check-write completes and is distributed on 1/7 – check to be mailed on 1/9 </a:t>
              </a:r>
            </a:p>
            <a:p>
              <a:endParaRPr lang="en-US" sz="1400" dirty="0"/>
            </a:p>
          </p:txBody>
        </p:sp>
      </p:grpSp>
      <p:sp>
        <p:nvSpPr>
          <p:cNvPr id="49" name="Flowchart: Connector 48"/>
          <p:cNvSpPr>
            <a:spLocks noChangeAspect="1"/>
          </p:cNvSpPr>
          <p:nvPr/>
        </p:nvSpPr>
        <p:spPr>
          <a:xfrm>
            <a:off x="8077200" y="3540868"/>
            <a:ext cx="304800" cy="3048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" name="Flowchart: Connector 50"/>
          <p:cNvSpPr>
            <a:spLocks noChangeAspect="1"/>
          </p:cNvSpPr>
          <p:nvPr/>
        </p:nvSpPr>
        <p:spPr>
          <a:xfrm>
            <a:off x="4383932" y="3540868"/>
            <a:ext cx="304800" cy="3048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" name="Flowchart: Connector 51"/>
          <p:cNvSpPr>
            <a:spLocks noChangeAspect="1"/>
          </p:cNvSpPr>
          <p:nvPr/>
        </p:nvSpPr>
        <p:spPr>
          <a:xfrm>
            <a:off x="5308060" y="3540868"/>
            <a:ext cx="304800" cy="3048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3" name="Flowchart: Connector 52"/>
          <p:cNvSpPr>
            <a:spLocks noChangeAspect="1"/>
          </p:cNvSpPr>
          <p:nvPr/>
        </p:nvSpPr>
        <p:spPr>
          <a:xfrm>
            <a:off x="6232188" y="3540868"/>
            <a:ext cx="304800" cy="3048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" name="Flowchart: Connector 53"/>
          <p:cNvSpPr>
            <a:spLocks noChangeAspect="1"/>
          </p:cNvSpPr>
          <p:nvPr/>
        </p:nvSpPr>
        <p:spPr>
          <a:xfrm>
            <a:off x="7156316" y="3540868"/>
            <a:ext cx="304800" cy="3048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5" name="Flowchart: Connector 54"/>
          <p:cNvSpPr>
            <a:spLocks noChangeAspect="1"/>
          </p:cNvSpPr>
          <p:nvPr/>
        </p:nvSpPr>
        <p:spPr>
          <a:xfrm>
            <a:off x="4383932" y="4089991"/>
            <a:ext cx="304800" cy="3048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6" name="Flowchart: Connector 55"/>
          <p:cNvSpPr>
            <a:spLocks noChangeAspect="1"/>
          </p:cNvSpPr>
          <p:nvPr/>
        </p:nvSpPr>
        <p:spPr>
          <a:xfrm>
            <a:off x="5308060" y="4089991"/>
            <a:ext cx="304800" cy="3048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Flowchart: Connector 56"/>
          <p:cNvSpPr>
            <a:spLocks noChangeAspect="1"/>
          </p:cNvSpPr>
          <p:nvPr/>
        </p:nvSpPr>
        <p:spPr>
          <a:xfrm>
            <a:off x="6232188" y="4485167"/>
            <a:ext cx="304800" cy="3048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8" name="Flowchart: Connector 57"/>
          <p:cNvSpPr>
            <a:spLocks noChangeAspect="1"/>
          </p:cNvSpPr>
          <p:nvPr/>
        </p:nvSpPr>
        <p:spPr>
          <a:xfrm>
            <a:off x="7156316" y="4485167"/>
            <a:ext cx="304800" cy="3048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9" name="Flowchart: Connector 58"/>
          <p:cNvSpPr>
            <a:spLocks noChangeAspect="1"/>
          </p:cNvSpPr>
          <p:nvPr/>
        </p:nvSpPr>
        <p:spPr>
          <a:xfrm>
            <a:off x="8077200" y="4485167"/>
            <a:ext cx="304800" cy="3048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6440507"/>
            <a:ext cx="23622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BH2562_12/2019</a:t>
            </a:r>
            <a:endParaRPr lang="en-US" sz="9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552" y="228600"/>
            <a:ext cx="1600200" cy="502920"/>
          </a:xfrm>
          <a:prstGeom prst="rect">
            <a:avLst/>
          </a:prstGeom>
        </p:spPr>
      </p:pic>
      <p:sp>
        <p:nvSpPr>
          <p:cNvPr id="60" name="TextBox 59"/>
          <p:cNvSpPr txBox="1"/>
          <p:nvPr/>
        </p:nvSpPr>
        <p:spPr>
          <a:xfrm>
            <a:off x="5715000" y="6440507"/>
            <a:ext cx="31242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dirty="0" smtClean="0"/>
              <a:t>United Behavioral Health operating under the brand </a:t>
            </a:r>
            <a:r>
              <a:rPr lang="en-US" sz="900" dirty="0" err="1" smtClean="0"/>
              <a:t>Optum</a:t>
            </a:r>
            <a:endParaRPr lang="en-US" sz="900" dirty="0"/>
          </a:p>
        </p:txBody>
      </p:sp>
      <p:sp>
        <p:nvSpPr>
          <p:cNvPr id="61" name="Flowchart: Connector 60"/>
          <p:cNvSpPr>
            <a:spLocks noChangeAspect="1"/>
          </p:cNvSpPr>
          <p:nvPr/>
        </p:nvSpPr>
        <p:spPr>
          <a:xfrm>
            <a:off x="6232188" y="4843132"/>
            <a:ext cx="304800" cy="3048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7863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82AD2BB-0989-4D09-B1B0-1E66B10C7D72}">
  <ds:schemaRefs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terms/"/>
    <ds:schemaRef ds:uri="http://purl.org/dc/dcmitype/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3D1476E8-775E-4B28-A1AC-9138D857E06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23B35250-73BC-4E5C-9325-48282222D35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141</Words>
  <Application>Microsoft Office PowerPoint</Application>
  <PresentationFormat>On-screen Show (4:3)</PresentationFormat>
  <Paragraphs>60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Incedo Provider Portal Functionality</vt:lpstr>
    </vt:vector>
  </TitlesOfParts>
  <Company>UnitedHealth 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Chesney, Colleen</dc:creator>
  <cp:lastModifiedBy>Chen, Melissa H</cp:lastModifiedBy>
  <cp:revision>18</cp:revision>
  <dcterms:created xsi:type="dcterms:W3CDTF">2019-12-28T18:29:03Z</dcterms:created>
  <dcterms:modified xsi:type="dcterms:W3CDTF">2019-12-30T23:12:30Z</dcterms:modified>
</cp:coreProperties>
</file>